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2"/>
    <p:restoredTop sz="94620"/>
  </p:normalViewPr>
  <p:slideViewPr>
    <p:cSldViewPr snapToGrid="0" snapToObjects="1">
      <p:cViewPr varScale="1">
        <p:scale>
          <a:sx n="113" d="100"/>
          <a:sy n="113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283A062-4163-4AA2-80A2-627113B85F1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F167C77-C7EA-4477-82EB-E77950315A7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DDC6D03-F599-4502-9D61-A64ABE641C44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>
                <a:latin typeface="Arial"/>
              </a:rPr>
              <a:t>Sensitive to background subtraction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>
                <a:latin typeface="Arial"/>
              </a:rPr>
              <a:t>No information about SNR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>
                <a:latin typeface="Arial"/>
              </a:rPr>
              <a:t>No information about photostability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>
                <a:latin typeface="Arial"/>
              </a:rPr>
              <a:t>Usually requires a user defined ROI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FEF6AA8-150A-4186-8309-D551ABEB5022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We couldn’t find the global shutter setting</a:t>
            </a:r>
          </a:p>
          <a:p>
            <a:pPr marL="216000" indent="-2152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Aren’t we then collecting light from the next frame during the readout phase?</a:t>
            </a:r>
          </a:p>
        </p:txBody>
      </p:sp>
      <p:sp>
        <p:nvSpPr>
          <p:cNvPr id="15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D020C42-2D6A-4246-B448-730C9FF792B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993A300-CC94-4571-91F6-64BCD27425B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B824FD7-9ED8-430F-B262-27AB9A6D255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Text, letter&#10;&#10;Description automatically generated"/>
          <p:cNvPicPr/>
          <p:nvPr/>
        </p:nvPicPr>
        <p:blipFill>
          <a:blip r:embed="rId3"/>
          <a:stretch/>
        </p:blipFill>
        <p:spPr>
          <a:xfrm>
            <a:off x="898560" y="2201040"/>
            <a:ext cx="5290560" cy="347832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489960" y="740520"/>
            <a:ext cx="593172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~4000 cells/mm^2 (MIN6)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~520,000 cells/cm^2 in hydrogel microwell arrays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[Ca2+] readout using Fluor4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2852280" y="6582960"/>
            <a:ext cx="947808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-1113480" y="464832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-1113480" y="274356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2747880" y="68400"/>
            <a:ext cx="73018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Dimension and size dependence of [Ca2+] synchronization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6323760" y="4558680"/>
            <a:ext cx="38300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High-glucose + TEA</a:t>
            </a:r>
            <a:endParaRPr lang="en-US" sz="18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~5 cell synchronization radius in 2D</a:t>
            </a:r>
            <a:endParaRPr lang="en-US" sz="18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Synchronization is scale-dependent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   in 2D but not in 3D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1" name="Picture 13" descr="Diagram&#10;&#10;Description automatically generated"/>
          <p:cNvPicPr/>
          <p:nvPr/>
        </p:nvPicPr>
        <p:blipFill>
          <a:blip r:embed="rId4"/>
          <a:srcRect b="43887"/>
          <a:stretch/>
        </p:blipFill>
        <p:spPr>
          <a:xfrm>
            <a:off x="6648480" y="710280"/>
            <a:ext cx="4927680" cy="3605760"/>
          </a:xfrm>
          <a:prstGeom prst="rect">
            <a:avLst/>
          </a:prstGeom>
          <a:ln>
            <a:noFill/>
          </a:ln>
        </p:spPr>
      </p:pic>
      <p:pic>
        <p:nvPicPr>
          <p:cNvPr id="52" name="Picture 14" descr="Diagram&#10;&#10;Description automatically generated"/>
          <p:cNvPicPr/>
          <p:nvPr/>
        </p:nvPicPr>
        <p:blipFill>
          <a:blip r:embed="rId4"/>
          <a:srcRect l="2539" t="61176" r="62620" b="7990"/>
          <a:stretch/>
        </p:blipFill>
        <p:spPr>
          <a:xfrm>
            <a:off x="10154520" y="4360680"/>
            <a:ext cx="1851120" cy="2136960"/>
          </a:xfrm>
          <a:prstGeom prst="rect">
            <a:avLst/>
          </a:prstGeom>
          <a:ln>
            <a:noFill/>
          </a:ln>
        </p:spPr>
      </p:pic>
      <p:sp>
        <p:nvSpPr>
          <p:cNvPr id="53" name="CustomShape 7"/>
          <p:cNvSpPr/>
          <p:nvPr/>
        </p:nvSpPr>
        <p:spPr>
          <a:xfrm>
            <a:off x="7014960" y="699480"/>
            <a:ext cx="6451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50um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4"/>
          <p:cNvPicPr/>
          <p:nvPr/>
        </p:nvPicPr>
        <p:blipFill>
          <a:blip r:embed="rId2"/>
          <a:stretch/>
        </p:blipFill>
        <p:spPr>
          <a:xfrm>
            <a:off x="6444360" y="1540440"/>
            <a:ext cx="4967280" cy="3725280"/>
          </a:xfrm>
          <a:prstGeom prst="rect">
            <a:avLst/>
          </a:prstGeom>
          <a:ln>
            <a:noFill/>
          </a:ln>
        </p:spPr>
      </p:pic>
      <p:pic>
        <p:nvPicPr>
          <p:cNvPr id="115" name="Picture 6"/>
          <p:cNvPicPr/>
          <p:nvPr/>
        </p:nvPicPr>
        <p:blipFill>
          <a:blip r:embed="rId3"/>
          <a:stretch/>
        </p:blipFill>
        <p:spPr>
          <a:xfrm rot="10800000">
            <a:off x="856800" y="1540440"/>
            <a:ext cx="4967280" cy="372528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2994120" y="282060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8152200" y="982080"/>
            <a:ext cx="1871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Rolling Shutter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149400" y="254160"/>
            <a:ext cx="353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Different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Expose Out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Modes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2777760" y="982080"/>
            <a:ext cx="1165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Any Row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1470600" y="5522040"/>
            <a:ext cx="3738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High when any row is exposing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6755400" y="5455800"/>
            <a:ext cx="46641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High when all rows are exposing and low during readout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/>
          <p:cNvPicPr/>
          <p:nvPr/>
        </p:nvPicPr>
        <p:blipFill>
          <a:blip r:embed="rId2"/>
          <a:srcRect l="5376" t="7168" r="7148" b="30940"/>
          <a:stretch/>
        </p:blipFill>
        <p:spPr>
          <a:xfrm>
            <a:off x="6401160" y="274680"/>
            <a:ext cx="4480200" cy="237708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164160" y="61200"/>
            <a:ext cx="3766572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latin typeface="Arial"/>
              </a:rPr>
              <a:t>Pulsing Every Other Frame</a:t>
            </a:r>
          </a:p>
        </p:txBody>
      </p:sp>
      <p:pic>
        <p:nvPicPr>
          <p:cNvPr id="124" name="Picture 123"/>
          <p:cNvPicPr/>
          <p:nvPr/>
        </p:nvPicPr>
        <p:blipFill>
          <a:blip r:embed="rId3"/>
          <a:srcRect l="14063" t="6234" r="9369" b="6258"/>
          <a:stretch/>
        </p:blipFill>
        <p:spPr>
          <a:xfrm>
            <a:off x="218880" y="3066480"/>
            <a:ext cx="3931920" cy="3369960"/>
          </a:xfrm>
          <a:prstGeom prst="rect">
            <a:avLst/>
          </a:prstGeom>
          <a:ln>
            <a:noFill/>
          </a:ln>
        </p:spPr>
      </p:pic>
      <p:pic>
        <p:nvPicPr>
          <p:cNvPr id="125" name="Picture 124"/>
          <p:cNvPicPr/>
          <p:nvPr/>
        </p:nvPicPr>
        <p:blipFill>
          <a:blip r:embed="rId4"/>
          <a:srcRect l="14056" t="6234" r="9375" b="6258"/>
          <a:stretch/>
        </p:blipFill>
        <p:spPr>
          <a:xfrm>
            <a:off x="4095720" y="3066840"/>
            <a:ext cx="3931560" cy="3369960"/>
          </a:xfrm>
          <a:prstGeom prst="rect">
            <a:avLst/>
          </a:prstGeom>
          <a:ln>
            <a:noFill/>
          </a:ln>
        </p:spPr>
      </p:pic>
      <p:pic>
        <p:nvPicPr>
          <p:cNvPr id="126" name="Picture 125"/>
          <p:cNvPicPr/>
          <p:nvPr/>
        </p:nvPicPr>
        <p:blipFill>
          <a:blip r:embed="rId5"/>
          <a:srcRect l="14056" t="4150" r="7813" b="6258"/>
          <a:stretch/>
        </p:blipFill>
        <p:spPr>
          <a:xfrm>
            <a:off x="7991280" y="3053520"/>
            <a:ext cx="3934080" cy="33832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F96358-E0FA-7F45-B67E-4AA5EBC08B55}"/>
              </a:ext>
            </a:extLst>
          </p:cNvPr>
          <p:cNvSpPr txBox="1"/>
          <p:nvPr/>
        </p:nvSpPr>
        <p:spPr>
          <a:xfrm>
            <a:off x="1724243" y="146322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100ms centered pulse 0.5Hz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A1E519-C394-6D4C-A105-9AFD1D24D1C3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845610" y="1603170"/>
            <a:ext cx="1389296" cy="447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1_1"/>
          <p:cNvPicPr/>
          <p:nvPr/>
        </p:nvPicPr>
        <p:blipFill>
          <a:blip r:embed="rId3"/>
          <a:srcRect l="909" t="15959" r="453" b="10719"/>
          <a:stretch/>
        </p:blipFill>
        <p:spPr>
          <a:xfrm rot="10800000">
            <a:off x="662220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8071920" y="142956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9373320" y="144792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" name="Picture 31_1"/>
          <p:cNvPicPr/>
          <p:nvPr/>
        </p:nvPicPr>
        <p:blipFill>
          <a:blip r:embed="rId3"/>
          <a:srcRect l="909" t="15959" r="453" b="10719"/>
          <a:stretch/>
        </p:blipFill>
        <p:spPr>
          <a:xfrm rot="10800000">
            <a:off x="137736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3425760" y="123732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2916720" y="171108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8161560" y="176004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2582897" y="166404"/>
            <a:ext cx="23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Immediate Pulse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7941222" y="166404"/>
            <a:ext cx="2140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Centered Pulse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195120" y="10908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7" name="Picture 136"/>
          <p:cNvPicPr/>
          <p:nvPr/>
        </p:nvPicPr>
        <p:blipFill>
          <a:blip r:embed="rId4"/>
          <a:stretch/>
        </p:blipFill>
        <p:spPr>
          <a:xfrm>
            <a:off x="5964150" y="246888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38" name="Picture 137"/>
          <p:cNvPicPr/>
          <p:nvPr/>
        </p:nvPicPr>
        <p:blipFill>
          <a:blip r:embed="rId5"/>
          <a:stretch/>
        </p:blipFill>
        <p:spPr>
          <a:xfrm>
            <a:off x="516575" y="2468880"/>
            <a:ext cx="5851800" cy="438912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62BFD8-9B16-904F-967C-C493A7F1D9C1}"/>
              </a:ext>
            </a:extLst>
          </p:cNvPr>
          <p:cNvSpPr txBox="1"/>
          <p:nvPr/>
        </p:nvSpPr>
        <p:spPr>
          <a:xfrm>
            <a:off x="2700962" y="640829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5/20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B4E9B9-22DC-1946-9D99-7F79B6CFF875}"/>
              </a:ext>
            </a:extLst>
          </p:cNvPr>
          <p:cNvSpPr txBox="1"/>
          <p:nvPr/>
        </p:nvSpPr>
        <p:spPr>
          <a:xfrm>
            <a:off x="8329444" y="640829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5/20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A585A1-D78B-0F48-A8B7-F5C6D468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94" y="643466"/>
            <a:ext cx="9688812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567B6-F936-BA48-AB31-DDD6A486DB77}"/>
              </a:ext>
            </a:extLst>
          </p:cNvPr>
          <p:cNvSpPr txBox="1"/>
          <p:nvPr/>
        </p:nvSpPr>
        <p:spPr>
          <a:xfrm>
            <a:off x="451263" y="27413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LED Calibration Curve</a:t>
            </a:r>
          </a:p>
        </p:txBody>
      </p:sp>
    </p:spTree>
    <p:extLst>
      <p:ext uri="{BB962C8B-B14F-4D97-AF65-F5344CB8AC3E}">
        <p14:creationId xmlns:p14="http://schemas.microsoft.com/office/powerpoint/2010/main" val="56436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4" descr="Diagram&#10;&#10;Description automatically generated"/>
          <p:cNvPicPr/>
          <p:nvPr/>
        </p:nvPicPr>
        <p:blipFill>
          <a:blip r:embed="rId2"/>
          <a:srcRect b="50792"/>
          <a:stretch/>
        </p:blipFill>
        <p:spPr>
          <a:xfrm>
            <a:off x="893160" y="1529280"/>
            <a:ext cx="4940280" cy="3373560"/>
          </a:xfrm>
          <a:prstGeom prst="rect">
            <a:avLst/>
          </a:prstGeom>
          <a:ln>
            <a:noFill/>
          </a:ln>
        </p:spPr>
      </p:pic>
      <p:pic>
        <p:nvPicPr>
          <p:cNvPr id="55" name="Picture 5" descr="Diagram&#10;&#10;Description automatically generated"/>
          <p:cNvPicPr/>
          <p:nvPr/>
        </p:nvPicPr>
        <p:blipFill>
          <a:blip r:embed="rId2"/>
          <a:srcRect t="48731"/>
          <a:stretch/>
        </p:blipFill>
        <p:spPr>
          <a:xfrm>
            <a:off x="5432040" y="1671120"/>
            <a:ext cx="4940280" cy="3515040"/>
          </a:xfrm>
          <a:prstGeom prst="rect">
            <a:avLst/>
          </a:prstGeom>
          <a:ln>
            <a:noFill/>
          </a:ln>
        </p:spPr>
      </p:pic>
      <p:sp>
        <p:nvSpPr>
          <p:cNvPr id="56" name="CustomShape 1"/>
          <p:cNvSpPr/>
          <p:nvPr/>
        </p:nvSpPr>
        <p:spPr>
          <a:xfrm>
            <a:off x="2852280" y="6582960"/>
            <a:ext cx="947808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4110840" y="113400"/>
            <a:ext cx="40834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Coupled-resistor network model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6578640" y="120240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" name="CustomShape 4"/>
          <p:cNvSpPr/>
          <p:nvPr/>
        </p:nvSpPr>
        <p:spPr>
          <a:xfrm>
            <a:off x="8965440" y="115920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" name="CustomShape 5"/>
          <p:cNvSpPr/>
          <p:nvPr/>
        </p:nvSpPr>
        <p:spPr>
          <a:xfrm>
            <a:off x="3936600" y="1169640"/>
            <a:ext cx="7718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p&gt;0.5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" name="CustomShape 6"/>
          <p:cNvSpPr/>
          <p:nvPr/>
        </p:nvSpPr>
        <p:spPr>
          <a:xfrm>
            <a:off x="1902240" y="1169640"/>
            <a:ext cx="7718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p&lt;0.5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" name="CustomShape 7"/>
          <p:cNvSpPr/>
          <p:nvPr/>
        </p:nvSpPr>
        <p:spPr>
          <a:xfrm>
            <a:off x="-856440" y="254952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-856440" y="424476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" name="CustomShape 9"/>
          <p:cNvSpPr/>
          <p:nvPr/>
        </p:nvSpPr>
        <p:spPr>
          <a:xfrm>
            <a:off x="10199520" y="4020120"/>
            <a:ext cx="165204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Suppression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(low glucose)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" name="CustomShape 10"/>
          <p:cNvSpPr/>
          <p:nvPr/>
        </p:nvSpPr>
        <p:spPr>
          <a:xfrm>
            <a:off x="10112760" y="2162160"/>
            <a:ext cx="18252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Synchronization (high glucose)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Graphical user interface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3724920" y="643320"/>
            <a:ext cx="5612040" cy="556992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2497680" y="6584040"/>
            <a:ext cx="88927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3915360" y="163440"/>
            <a:ext cx="45536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Wave velocity under 2D/3D coupling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2696400" y="240624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 flipV="1">
            <a:off x="3276720" y="1728360"/>
            <a:ext cx="793440" cy="67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5"/>
          <p:cNvSpPr/>
          <p:nvPr/>
        </p:nvSpPr>
        <p:spPr>
          <a:xfrm>
            <a:off x="3172680" y="2775600"/>
            <a:ext cx="551160" cy="652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6"/>
          <p:cNvSpPr/>
          <p:nvPr/>
        </p:nvSpPr>
        <p:spPr>
          <a:xfrm>
            <a:off x="2824560" y="5190840"/>
            <a:ext cx="11610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P&lt;0.001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10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6673320" y="3185280"/>
            <a:ext cx="3619080" cy="3341880"/>
          </a:xfrm>
          <a:prstGeom prst="rect">
            <a:avLst/>
          </a:prstGeom>
          <a:ln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2001960" y="319320"/>
            <a:ext cx="4281120" cy="502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Interesting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Low-pass frequency response of beta cells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Only small populations of cells (pacemakers) sense glucose stimulus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Unknown degree of randomness and strength of coupling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Entrainment of cells to glucose stimulus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75" name="Picture 6"/>
          <p:cNvPicPr/>
          <p:nvPr/>
        </p:nvPicPr>
        <p:blipFill>
          <a:blip r:embed="rId3"/>
          <a:srcRect t="6971" r="47299"/>
          <a:stretch/>
        </p:blipFill>
        <p:spPr>
          <a:xfrm>
            <a:off x="6830640" y="172080"/>
            <a:ext cx="3234960" cy="3190320"/>
          </a:xfrm>
          <a:prstGeom prst="rect">
            <a:avLst/>
          </a:prstGeom>
          <a:ln>
            <a:noFill/>
          </a:ln>
        </p:spPr>
      </p:pic>
      <p:sp>
        <p:nvSpPr>
          <p:cNvPr id="76" name="CustomShape 2"/>
          <p:cNvSpPr/>
          <p:nvPr/>
        </p:nvSpPr>
        <p:spPr>
          <a:xfrm>
            <a:off x="2720880" y="6572160"/>
            <a:ext cx="81097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Quantifying granule transport and controlling calcium oscillations in insulin-secreting beta cells.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 2010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1" descr="A picture containing diagram&#10;&#10;Description automatically generated"/>
          <p:cNvPicPr/>
          <p:nvPr/>
        </p:nvPicPr>
        <p:blipFill>
          <a:blip r:embed="rId3"/>
          <a:srcRect l="3089" r="4145"/>
          <a:stretch/>
        </p:blipFill>
        <p:spPr>
          <a:xfrm>
            <a:off x="817200" y="1431360"/>
            <a:ext cx="3948840" cy="1549440"/>
          </a:xfrm>
          <a:prstGeom prst="rect">
            <a:avLst/>
          </a:prstGeom>
          <a:ln>
            <a:noFill/>
          </a:ln>
        </p:spPr>
      </p:pic>
      <p:pic>
        <p:nvPicPr>
          <p:cNvPr id="78" name="Picture 6" descr="A picture containing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5116680" y="249840"/>
            <a:ext cx="5418720" cy="642240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615600" y="145080"/>
            <a:ext cx="4355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Coupled phantom burster 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 flipV="1">
            <a:off x="2608920" y="2954880"/>
            <a:ext cx="360" cy="39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1" name="CustomShape 3"/>
          <p:cNvSpPr/>
          <p:nvPr/>
        </p:nvSpPr>
        <p:spPr>
          <a:xfrm>
            <a:off x="1551960" y="3351960"/>
            <a:ext cx="222372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How is this distributed?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5150160" y="6596640"/>
            <a:ext cx="79142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Gap junction coupling and calcium waves in the pancreatic islet. </a:t>
            </a: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Biophysical Journal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08040" y="6578640"/>
            <a:ext cx="98661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Optical recording of action potentials in mammalian neurons using a microbial rhodopsin. </a:t>
            </a: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Nature Methods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84" name="Picture 9" descr="A picture containing text, outdoor object, star, colorful&#10;&#10;Description automatically generated"/>
          <p:cNvPicPr/>
          <p:nvPr/>
        </p:nvPicPr>
        <p:blipFill>
          <a:blip r:embed="rId3"/>
          <a:stretch/>
        </p:blipFill>
        <p:spPr>
          <a:xfrm>
            <a:off x="6950160" y="1857960"/>
            <a:ext cx="2749680" cy="2541240"/>
          </a:xfrm>
          <a:prstGeom prst="rect">
            <a:avLst/>
          </a:prstGeom>
          <a:ln>
            <a:noFill/>
          </a:ln>
        </p:spPr>
      </p:pic>
      <p:pic>
        <p:nvPicPr>
          <p:cNvPr id="85" name="Picture 2" descr="A black and white silhouette of a person's face&#10;&#10;Description automatically generated with low confidence"/>
          <p:cNvPicPr/>
          <p:nvPr/>
        </p:nvPicPr>
        <p:blipFill>
          <a:blip r:embed="rId4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86" name="Picture 6" descr="A black and white silhouette of a person's face&#10;&#10;Description automatically generated with low confidence"/>
          <p:cNvPicPr/>
          <p:nvPr/>
        </p:nvPicPr>
        <p:blipFill>
          <a:blip r:embed="rId4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87" name="Picture 19" descr="A picture containing diagram&#10;&#10;Description automatically generated"/>
          <p:cNvPicPr/>
          <p:nvPr/>
        </p:nvPicPr>
        <p:blipFill>
          <a:blip r:embed="rId5"/>
          <a:stretch/>
        </p:blipFill>
        <p:spPr>
          <a:xfrm>
            <a:off x="1893960" y="1948680"/>
            <a:ext cx="2996280" cy="583200"/>
          </a:xfrm>
          <a:prstGeom prst="rect">
            <a:avLst/>
          </a:prstGeom>
          <a:ln>
            <a:noFill/>
          </a:ln>
        </p:spPr>
      </p:pic>
      <p:pic>
        <p:nvPicPr>
          <p:cNvPr id="88" name="Picture 21" descr="A picture containing text&#10;&#10;Description automatically generated"/>
          <p:cNvPicPr/>
          <p:nvPr/>
        </p:nvPicPr>
        <p:blipFill>
          <a:blip r:embed="rId6"/>
          <a:stretch/>
        </p:blipFill>
        <p:spPr>
          <a:xfrm>
            <a:off x="1782000" y="2682720"/>
            <a:ext cx="3897720" cy="72288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3937320" y="792720"/>
            <a:ext cx="4404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Estimating membrane potentials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0" name="Picture 24" descr="Text&#10;&#10;Description automatically generated"/>
          <p:cNvPicPr/>
          <p:nvPr/>
        </p:nvPicPr>
        <p:blipFill>
          <a:blip r:embed="rId7"/>
          <a:stretch/>
        </p:blipFill>
        <p:spPr>
          <a:xfrm>
            <a:off x="1644480" y="3453480"/>
            <a:ext cx="2944440" cy="945720"/>
          </a:xfrm>
          <a:prstGeom prst="rect">
            <a:avLst/>
          </a:prstGeom>
          <a:ln>
            <a:noFill/>
          </a:ln>
        </p:spPr>
      </p:pic>
      <p:pic>
        <p:nvPicPr>
          <p:cNvPr id="91" name="Picture 26" descr="Text&#10;&#10;Description automatically generated"/>
          <p:cNvPicPr/>
          <p:nvPr/>
        </p:nvPicPr>
        <p:blipFill>
          <a:blip r:embed="rId8"/>
          <a:stretch/>
        </p:blipFill>
        <p:spPr>
          <a:xfrm>
            <a:off x="4426560" y="3406680"/>
            <a:ext cx="1612080" cy="106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1"/>
          <p:cNvPicPr/>
          <p:nvPr/>
        </p:nvPicPr>
        <p:blipFill>
          <a:blip r:embed="rId4"/>
          <a:stretch/>
        </p:blipFill>
        <p:spPr>
          <a:xfrm>
            <a:off x="4905000" y="108720"/>
            <a:ext cx="6700680" cy="2729160"/>
          </a:xfrm>
          <a:prstGeom prst="rect">
            <a:avLst/>
          </a:prstGeom>
          <a:ln>
            <a:noFill/>
          </a:ln>
        </p:spPr>
      </p:pic>
      <p:pic>
        <p:nvPicPr>
          <p:cNvPr id="93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</p:blipFill>
        <p:spPr>
          <a:xfrm rot="16200000">
            <a:off x="6637680" y="1814760"/>
            <a:ext cx="3555360" cy="5968440"/>
          </a:xfrm>
          <a:prstGeom prst="rect">
            <a:avLst/>
          </a:prstGeom>
          <a:ln>
            <a:noFill/>
          </a:ln>
        </p:spPr>
      </p:pic>
      <p:pic>
        <p:nvPicPr>
          <p:cNvPr id="94" name="Picture 14"/>
          <p:cNvPicPr/>
          <p:nvPr/>
        </p:nvPicPr>
        <p:blipFill>
          <a:blip r:embed="rId6"/>
          <a:stretch/>
        </p:blipFill>
        <p:spPr>
          <a:xfrm rot="5400000">
            <a:off x="309240" y="809640"/>
            <a:ext cx="4267440" cy="320040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841680" y="4670640"/>
            <a:ext cx="3840480" cy="22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Analog Input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Onboard 10-bit ADC (6 channels)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16 MHz Arduino has ADC clock set to 16 MHz/128 = 125 kHz. Each conversion in AVR takes 13 ADC clocks so 125 kHz/13 ~ 10 kHz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Digital Input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12 digital I/O pins. No analog to digital conversion but input has to be 0 or 5V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1533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93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0" descr="A picture containing chart&#10;&#10;Description automatically generated"/>
          <p:cNvPicPr/>
          <p:nvPr/>
        </p:nvPicPr>
        <p:blipFill>
          <a:blip r:embed="rId3"/>
          <a:stretch/>
        </p:blipFill>
        <p:spPr>
          <a:xfrm>
            <a:off x="230400" y="333000"/>
            <a:ext cx="5841000" cy="4380480"/>
          </a:xfrm>
          <a:prstGeom prst="rect">
            <a:avLst/>
          </a:prstGeom>
          <a:ln>
            <a:noFill/>
          </a:ln>
        </p:spPr>
      </p:pic>
      <p:pic>
        <p:nvPicPr>
          <p:cNvPr id="97" name="Picture 4" descr="Chart&#10;&#10;Description automatically generated"/>
          <p:cNvPicPr/>
          <p:nvPr/>
        </p:nvPicPr>
        <p:blipFill>
          <a:blip r:embed="rId4"/>
          <a:stretch/>
        </p:blipFill>
        <p:spPr>
          <a:xfrm>
            <a:off x="5799600" y="305640"/>
            <a:ext cx="5841000" cy="4380480"/>
          </a:xfrm>
          <a:prstGeom prst="rect">
            <a:avLst/>
          </a:prstGeom>
          <a:ln>
            <a:noFill/>
          </a:ln>
        </p:spPr>
      </p:pic>
      <p:pic>
        <p:nvPicPr>
          <p:cNvPr id="98" name="Picture 14" descr="Timeline&#10;&#10;Description automatically generated"/>
          <p:cNvPicPr/>
          <p:nvPr/>
        </p:nvPicPr>
        <p:blipFill>
          <a:blip r:embed="rId5"/>
          <a:srcRect r="64095"/>
          <a:stretch/>
        </p:blipFill>
        <p:spPr>
          <a:xfrm>
            <a:off x="1203840" y="4741920"/>
            <a:ext cx="3675240" cy="169056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735480" y="14832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854320" y="4973040"/>
            <a:ext cx="605520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Expose-Out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signal is high for each row the reset signal propagates past – </a:t>
            </a:r>
            <a:r>
              <a:rPr lang="en-US" sz="1800" b="1" i="1" strike="noStrike" spc="-1">
                <a:solidFill>
                  <a:srgbClr val="000000"/>
                </a:solidFill>
                <a:latin typeface="Calibri"/>
                <a:ea typeface="DejaVu Sans"/>
              </a:rPr>
              <a:t>any row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that is exposing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Read-Out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signal is high when any row is digitizing (?)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222360" y="333000"/>
            <a:ext cx="360" cy="35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1"/>
          <p:cNvPicPr/>
          <p:nvPr/>
        </p:nvPicPr>
        <p:blipFill>
          <a:blip r:embed="rId3"/>
          <a:stretch/>
        </p:blipFill>
        <p:spPr>
          <a:xfrm>
            <a:off x="978480" y="3103920"/>
            <a:ext cx="4910400" cy="3682440"/>
          </a:xfrm>
          <a:prstGeom prst="rect">
            <a:avLst/>
          </a:prstGeom>
          <a:ln>
            <a:noFill/>
          </a:ln>
        </p:spPr>
      </p:pic>
      <p:pic>
        <p:nvPicPr>
          <p:cNvPr id="103" name="Picture 13"/>
          <p:cNvPicPr/>
          <p:nvPr/>
        </p:nvPicPr>
        <p:blipFill>
          <a:blip r:embed="rId4"/>
          <a:stretch/>
        </p:blipFill>
        <p:spPr>
          <a:xfrm>
            <a:off x="6145200" y="3103920"/>
            <a:ext cx="4910400" cy="3682440"/>
          </a:xfrm>
          <a:prstGeom prst="rect">
            <a:avLst/>
          </a:prstGeom>
          <a:ln>
            <a:noFill/>
          </a:ln>
        </p:spPr>
      </p:pic>
      <p:pic>
        <p:nvPicPr>
          <p:cNvPr id="104" name="Picture 21"/>
          <p:cNvPicPr/>
          <p:nvPr/>
        </p:nvPicPr>
        <p:blipFill>
          <a:blip r:embed="rId5"/>
          <a:srcRect l="909" t="15959" r="453" b="10719"/>
          <a:stretch/>
        </p:blipFill>
        <p:spPr>
          <a:xfrm rot="10800000">
            <a:off x="662220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8071920" y="142956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9373320" y="144792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31"/>
          <p:cNvPicPr/>
          <p:nvPr/>
        </p:nvPicPr>
        <p:blipFill>
          <a:blip r:embed="rId5"/>
          <a:srcRect l="909" t="15959" r="453" b="10719"/>
          <a:stretch/>
        </p:blipFill>
        <p:spPr>
          <a:xfrm rot="10800000">
            <a:off x="137736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3425760" y="123732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2916720" y="171108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8161560" y="176004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2321640" y="198720"/>
            <a:ext cx="23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Immediate Pulse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2" name="CustomShape 7"/>
          <p:cNvSpPr/>
          <p:nvPr/>
        </p:nvSpPr>
        <p:spPr>
          <a:xfrm>
            <a:off x="7663680" y="190080"/>
            <a:ext cx="2140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Centered Pulse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3" name="CustomShape 8"/>
          <p:cNvSpPr/>
          <p:nvPr/>
        </p:nvSpPr>
        <p:spPr>
          <a:xfrm>
            <a:off x="195120" y="10908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8416</TotalTime>
  <Words>430</Words>
  <Application>Microsoft Macintosh PowerPoint</Application>
  <PresentationFormat>Widescreen</PresentationFormat>
  <Paragraphs>92</Paragraphs>
  <Slides>13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StarSymbol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Clayton Seitz</dc:creator>
  <dc:description/>
  <cp:lastModifiedBy>Clayton Seitz</cp:lastModifiedBy>
  <cp:revision>298</cp:revision>
  <cp:lastPrinted>2021-02-18T18:53:09Z</cp:lastPrinted>
  <dcterms:created xsi:type="dcterms:W3CDTF">2021-01-17T00:10:17Z</dcterms:created>
  <dcterms:modified xsi:type="dcterms:W3CDTF">2021-03-12T02:47:22Z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